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9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1" r:id="rId15"/>
    <p:sldId id="273" r:id="rId16"/>
    <p:sldId id="274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E39AE0C-8BD5-4D5D-A36E-AEA986652240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586B4D1-B04D-4D20-BDD2-CEAD3E43F7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3;&#1072;&#1085;&#1080;&#1088;&#1091;&#1077;&#1084;&#1099;&#1077;%20&#1088;&#1077;&#1079;&#1091;&#1083;&#1100;&#1090;&#1072;&#1090;&#1099;.docx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&#1069;&#1084;&#1087;&#1072;&#1090;&#1080;&#1103;.docx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vpr.statgrad.org/#vpr2017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9953" y="-1714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Городской методический центр г. Казань </a:t>
            </a:r>
            <a:br>
              <a:rPr lang="ru-RU" sz="2000" b="1" dirty="0" smtClean="0"/>
            </a:br>
            <a:r>
              <a:rPr lang="ru-RU" sz="2000" b="1" dirty="0"/>
              <a:t>Г</a:t>
            </a:r>
            <a:r>
              <a:rPr lang="ru-RU" sz="2000" b="1" dirty="0" smtClean="0"/>
              <a:t>ородское методическое объединение учителей начальных классов 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996952"/>
            <a:ext cx="8388424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/>
              <a:t>Тема </a:t>
            </a:r>
            <a:r>
              <a:rPr lang="ru-RU" b="1" dirty="0"/>
              <a:t>«Обновленные подходы достижения </a:t>
            </a:r>
            <a:r>
              <a:rPr lang="ru-RU" b="1" dirty="0" err="1"/>
              <a:t>метапредметных</a:t>
            </a:r>
            <a:r>
              <a:rPr lang="ru-RU" b="1" dirty="0"/>
              <a:t> результатов на уроках в начальной школе: информационно-читательские компетенции»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46413" y="198884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6219402"/>
            <a:ext cx="2264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22 марта 2017 год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544522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Вихерева</a:t>
            </a:r>
            <a:r>
              <a:rPr lang="ru-RU" dirty="0"/>
              <a:t> Н.А., руководитель ГМО учителей начальных классов, </a:t>
            </a:r>
          </a:p>
          <a:p>
            <a:r>
              <a:rPr lang="ru-RU" dirty="0"/>
              <a:t>учитель высшей </a:t>
            </a:r>
            <a:r>
              <a:rPr lang="ru-RU" dirty="0" err="1"/>
              <a:t>кв.категории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94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416372"/>
            <a:ext cx="623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обучению чтению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317" y="162880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Обучение чтению происходит совместно с обучением письму  - методика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Л.С.Выготского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317" y="3387625"/>
            <a:ext cx="85831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Чтение осуществляется  целыми словами – методика В. Горецкого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698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2656"/>
            <a:ext cx="9036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задачи на каждом этапе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 в начальной школе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662044"/>
              </p:ext>
            </p:extLst>
          </p:nvPr>
        </p:nvGraphicFramePr>
        <p:xfrm>
          <a:off x="251520" y="1423987"/>
          <a:ext cx="8784975" cy="477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8786"/>
                <a:gridCol w="4131066"/>
                <a:gridCol w="3355123"/>
              </a:tblGrid>
              <a:tr h="563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Приоритетные задачи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Пропедевтика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459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 </a:t>
                      </a:r>
                      <a:r>
                        <a:rPr lang="ru-RU" sz="2400" dirty="0" smtClean="0">
                          <a:effectLst/>
                        </a:rPr>
                        <a:t>класс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Об.гр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Овладение техникой чтения (правильным плавным чтением, приближающимся к темпу нормальной речи), приемами понимания прочитанного и прослушанного </a:t>
                      </a:r>
                      <a:r>
                        <a:rPr lang="ru-RU" sz="2400" dirty="0" smtClean="0">
                          <a:effectLst/>
                        </a:rPr>
                        <a:t>произведения</a:t>
                      </a:r>
                      <a:r>
                        <a:rPr lang="ru-RU" sz="2400" baseline="0" dirty="0" smtClean="0">
                          <a:effectLst/>
                        </a:rPr>
                        <a:t> через ответы на вопросы.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Элементарный анализ, обсуждение и дискуссия на основе анализа (описание героев, сравнение и сопоставление  качественных </a:t>
                      </a:r>
                      <a:r>
                        <a:rPr lang="ru-RU" sz="2400" dirty="0" smtClean="0">
                          <a:effectLst/>
                        </a:rPr>
                        <a:t>характеристик,</a:t>
                      </a:r>
                      <a:r>
                        <a:rPr lang="ru-RU" sz="2400" baseline="0" dirty="0" smtClean="0">
                          <a:effectLst/>
                        </a:rPr>
                        <a:t> выделение опорных слов)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17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220" y="404664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задачи на каждом этапе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 в начальной школе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37481"/>
              </p:ext>
            </p:extLst>
          </p:nvPr>
        </p:nvGraphicFramePr>
        <p:xfrm>
          <a:off x="422028" y="1628800"/>
          <a:ext cx="8568480" cy="434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6779"/>
                <a:gridCol w="4029261"/>
                <a:gridCol w="3272440"/>
              </a:tblGrid>
              <a:tr h="563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Приоритетные задачи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Пропедевтика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Чтение с целью получения информации; использовать различные виды чтения - изучающее, выборочное ознакомительное, выборочное поисковое, выборочное просмотровое в соответствии с целью чтения (для всех видов текстов)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Интерпретация, преобразование, оценивание полученной информации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102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696" y="404664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задачи на каждом этапе</a:t>
            </a:r>
          </a:p>
          <a:p>
            <a:pPr lvl="0" algn="ctr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 в начальной школе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56491"/>
              </p:ext>
            </p:extLst>
          </p:nvPr>
        </p:nvGraphicFramePr>
        <p:xfrm>
          <a:off x="0" y="1556792"/>
          <a:ext cx="9144001" cy="4489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1865"/>
                <a:gridCol w="4299895"/>
                <a:gridCol w="3492241"/>
              </a:tblGrid>
              <a:tr h="563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Приоритетные задачи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Пропедевтика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Чтение   - приобретение социального и жизненного опыта, использование различных источников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информации.</a:t>
                      </a:r>
                      <a:r>
                        <a:rPr lang="ru-RU" sz="28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прочитанного текста (художественные и научно-популярные тексты)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Ранжирование прочитанной литературы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846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024" y="404664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задачи на каждом этапе</a:t>
            </a:r>
          </a:p>
          <a:p>
            <a:pPr lvl="0" algn="ctr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 в начальной школе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022049"/>
              </p:ext>
            </p:extLst>
          </p:nvPr>
        </p:nvGraphicFramePr>
        <p:xfrm>
          <a:off x="336948" y="1506414"/>
          <a:ext cx="8568480" cy="4489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6779"/>
                <a:gridCol w="4264417"/>
                <a:gridCol w="3037284"/>
              </a:tblGrid>
              <a:tr h="563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Приоритетные задачи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Пропедевтика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Творческая деятельность на основе прочитанного, выбор и составления собственного списка читательских предпочтений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3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саморазвитие 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210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301208"/>
            <a:ext cx="7335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Читательская грамотность  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0963" y="4035982"/>
            <a:ext cx="6785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грамотность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713" y="2357264"/>
            <a:ext cx="6684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Информационно-читательские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932" y="620688"/>
            <a:ext cx="6687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Информационно-читательская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323528" y="836712"/>
            <a:ext cx="0" cy="4632320"/>
          </a:xfrm>
          <a:prstGeom prst="straightConnector1">
            <a:avLst/>
          </a:prstGeom>
          <a:ln w="1016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14105" y="4761146"/>
            <a:ext cx="2056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1 класс</a:t>
            </a:r>
            <a:endParaRPr lang="ru-RU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14105" y="3573016"/>
            <a:ext cx="25137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2-3 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класс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14104" y="1821017"/>
            <a:ext cx="25137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solidFill>
                  <a:srgbClr val="604878">
                    <a:lumMod val="75000"/>
                  </a:srgbClr>
                </a:solidFill>
              </a:rPr>
              <a:t>3-4 </a:t>
            </a:r>
            <a:r>
              <a:rPr lang="ru-RU" sz="4000" b="1" dirty="0">
                <a:solidFill>
                  <a:srgbClr val="604878">
                    <a:lumMod val="75000"/>
                  </a:srgbClr>
                </a:solidFill>
              </a:rPr>
              <a:t>класс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08932" y="1821017"/>
            <a:ext cx="78515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661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424795"/>
            <a:ext cx="5502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hlinkClick r:id="rId2" action="ppaction://hlinkfile"/>
              </a:rPr>
              <a:t>Планируемые результаты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628800"/>
            <a:ext cx="4895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Чтение. Работа с </a:t>
            </a:r>
            <a:r>
              <a:rPr lang="ru-RU" sz="2800" b="1" dirty="0" smtClean="0"/>
              <a:t>текстом. 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99009" y="2589986"/>
            <a:ext cx="8510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Работа с текстом: поиск информации и понимание прочитанного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33376" y="4365104"/>
            <a:ext cx="7255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Работа с текстом: оценка информации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4005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057877"/>
              </p:ext>
            </p:extLst>
          </p:nvPr>
        </p:nvGraphicFramePr>
        <p:xfrm>
          <a:off x="323528" y="791538"/>
          <a:ext cx="8712969" cy="5147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2425"/>
                <a:gridCol w="3630103"/>
                <a:gridCol w="3960441"/>
              </a:tblGrid>
              <a:tr h="66906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Основное новообразование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Процессы , стимулирующие и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поддерживающие </a:t>
                      </a:r>
                      <a:r>
                        <a:rPr lang="ru-RU" sz="1800" dirty="0">
                          <a:effectLst/>
                        </a:rPr>
                        <a:t>мотивацию </a:t>
                      </a:r>
                      <a:r>
                        <a:rPr lang="ru-RU" sz="1800" dirty="0" smtClean="0">
                          <a:effectLst/>
                        </a:rPr>
                        <a:t>к чтению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</a:tr>
              <a:tr h="95101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 класс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Период формирования навыка чтения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Наглядно-образное мышление, воображение, развитие </a:t>
                      </a:r>
                      <a:r>
                        <a:rPr lang="ru-RU" sz="1800" b="1" dirty="0" smtClean="0">
                          <a:effectLst/>
                        </a:rPr>
                        <a:t>речи.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</a:tr>
              <a:tr h="1316579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 класс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Овладение разнообразными видами чтения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Кругозор, </a:t>
                      </a:r>
                      <a:r>
                        <a:rPr lang="ru-RU" sz="1800" b="1" dirty="0" smtClean="0">
                          <a:effectLst/>
                        </a:rPr>
                        <a:t>эрудиция - развитие познавательных процессов – расширение информационного поля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</a:tr>
              <a:tr h="95101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 класс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Анализ прочитанных текстов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Развитие </a:t>
                      </a:r>
                      <a:r>
                        <a:rPr lang="ru-RU" sz="1800" b="1" dirty="0" err="1" smtClean="0">
                          <a:effectLst/>
                          <a:hlinkClick r:id="rId2" action="ppaction://hlinkfile"/>
                        </a:rPr>
                        <a:t>эмпатии</a:t>
                      </a:r>
                      <a:r>
                        <a:rPr lang="ru-RU" sz="1800" b="1" dirty="0" smtClean="0">
                          <a:effectLst/>
                        </a:rPr>
                        <a:t>  - самопознание, самооценка личностных переживаний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</a:tr>
              <a:tr h="982048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 класс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Творческая деятельность на основе прочитанного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Личностные </a:t>
                      </a:r>
                      <a:r>
                        <a:rPr lang="ru-RU" sz="1800" b="1" dirty="0" smtClean="0">
                          <a:effectLst/>
                        </a:rPr>
                        <a:t>качества</a:t>
                      </a:r>
                      <a:r>
                        <a:rPr lang="ru-RU" sz="1800" b="1" baseline="0" dirty="0" smtClean="0">
                          <a:effectLst/>
                        </a:rPr>
                        <a:t> – личностная рефлексия - социализация</a:t>
                      </a:r>
                      <a:r>
                        <a:rPr lang="ru-RU" sz="1800" b="1" dirty="0" smtClean="0">
                          <a:effectLst/>
                        </a:rPr>
                        <a:t>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77" marR="4177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159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08720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«Каждый успешный человек – </a:t>
            </a:r>
          </a:p>
          <a:p>
            <a:r>
              <a:rPr lang="ru-RU" sz="2800" b="1" dirty="0" smtClean="0"/>
              <a:t>это прежде всего книги, </a:t>
            </a:r>
          </a:p>
          <a:p>
            <a:r>
              <a:rPr lang="ru-RU" sz="2800" b="1" dirty="0" smtClean="0"/>
              <a:t>которые он прочитал вовремя»</a:t>
            </a:r>
          </a:p>
          <a:p>
            <a:pPr algn="r"/>
            <a:r>
              <a:rPr lang="ru-RU" sz="2800" b="1" dirty="0" smtClean="0"/>
              <a:t>Артемий Лебедев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3772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8158" y="359896"/>
            <a:ext cx="7084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hlinkClick r:id="rId2"/>
              </a:rPr>
              <a:t>https://vpr.statgrad.org/#vpr2017</a:t>
            </a:r>
            <a:r>
              <a:rPr lang="en-US" sz="3600" dirty="0" smtClean="0">
                <a:hlinkClick r:id="rId2"/>
              </a:rPr>
              <a:t>/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02" y="1001415"/>
            <a:ext cx="7441361" cy="418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2340" y="5373216"/>
            <a:ext cx="9144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/>
              <a:t>18,20.04.17</a:t>
            </a:r>
            <a:r>
              <a:rPr lang="ru-RU" b="1" dirty="0" smtClean="0"/>
              <a:t> – русский язык; </a:t>
            </a:r>
            <a:r>
              <a:rPr lang="ru-RU" b="1" u="sng" dirty="0" smtClean="0"/>
              <a:t>25.04.17</a:t>
            </a:r>
            <a:r>
              <a:rPr lang="ru-RU" b="1" dirty="0" smtClean="0"/>
              <a:t> –математика; </a:t>
            </a:r>
            <a:r>
              <a:rPr lang="ru-RU" b="1" u="sng" dirty="0" smtClean="0"/>
              <a:t>27.04.17</a:t>
            </a:r>
            <a:r>
              <a:rPr lang="ru-RU" b="1" dirty="0" smtClean="0"/>
              <a:t> – окружающий мир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5239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52928" cy="239228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1. Тема </a:t>
            </a:r>
            <a:r>
              <a:rPr lang="ru-RU" sz="3600" b="1" dirty="0" smtClean="0"/>
              <a:t>«</a:t>
            </a:r>
            <a:r>
              <a:rPr lang="ru-RU" sz="3600" b="1" dirty="0" smtClean="0">
                <a:latin typeface="Times New Roman"/>
                <a:ea typeface="Calibri"/>
              </a:rPr>
              <a:t>Ключевые </a:t>
            </a:r>
            <a:r>
              <a:rPr lang="ru-RU" sz="3600" b="1" dirty="0">
                <a:latin typeface="Times New Roman"/>
                <a:ea typeface="Calibri"/>
              </a:rPr>
              <a:t>аспекты формирования информационной и читательской грамотности в начальной школе: актуальные проблемы, пути решения»</a:t>
            </a:r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2720358"/>
            <a:ext cx="298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9765" y="2985776"/>
            <a:ext cx="79290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Тема «Контекстный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художественного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в начальной школе»</a:t>
            </a:r>
          </a:p>
        </p:txBody>
      </p:sp>
    </p:spTree>
    <p:extLst>
      <p:ext uri="{BB962C8B-B14F-4D97-AF65-F5344CB8AC3E}">
        <p14:creationId xmlns:p14="http://schemas.microsoft.com/office/powerpoint/2010/main" val="394007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8568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«Чтение… заложено в основу обучения и является одним из самых необходимых навыков в жизни. […] Люди, которые умеют хорошо читать, вносят вклад в создание процветающего, трудоспособного общества. В то же время они сами живут более насыщенной жизнью».</a:t>
            </a:r>
          </a:p>
        </p:txBody>
      </p:sp>
    </p:spTree>
    <p:extLst>
      <p:ext uri="{BB962C8B-B14F-4D97-AF65-F5344CB8AC3E}">
        <p14:creationId xmlns:p14="http://schemas.microsoft.com/office/powerpoint/2010/main" val="3303967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6" y="332656"/>
            <a:ext cx="8856984" cy="4797152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Август </a:t>
            </a:r>
            <a:r>
              <a:rPr lang="ru-RU" sz="3200" b="1" dirty="0" smtClean="0"/>
              <a:t>2016,  Городское методическое объединение учителей начальных классов,  </a:t>
            </a:r>
            <a:r>
              <a:rPr lang="ru-RU" sz="3200" b="1" dirty="0"/>
              <a:t>заседание №1 </a:t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             Результаты экспресс-опроса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>На вопрос «Ваши дети чаще выбирают </a:t>
            </a:r>
            <a:r>
              <a:rPr lang="ru-RU" sz="3200" b="1" dirty="0" smtClean="0"/>
              <a:t>книгу…» </a:t>
            </a:r>
            <a:r>
              <a:rPr lang="ru-RU" sz="3200" b="1" dirty="0"/>
              <a:t>– </a:t>
            </a:r>
            <a:br>
              <a:rPr lang="ru-RU" sz="3200" b="1" dirty="0"/>
            </a:br>
            <a:r>
              <a:rPr lang="ru-RU" sz="3200" b="1" dirty="0"/>
              <a:t>ответили 0% респондентов </a:t>
            </a:r>
            <a:br>
              <a:rPr lang="ru-RU" sz="3200" b="1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8849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80920" cy="1600200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Книга не выдерживает конкуренцию с гаджетом?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5006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40" y="404664"/>
            <a:ext cx="8820472" cy="1600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Чтение теряет функциональную значимость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492896"/>
            <a:ext cx="8856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– сложный когнитивный процесс,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включающий в себя зрительное восприятие и узнавание графического образа букв (анализ), соотношение букв со звуком (синтез) и соотношение формы со значением ( понимание читаемого)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847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88640"/>
            <a:ext cx="4924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Диагностическое задание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584775"/>
            <a:ext cx="864096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u="sng" dirty="0" smtClean="0"/>
              <a:t>1 класс </a:t>
            </a:r>
          </a:p>
          <a:p>
            <a:pPr lvl="0" algn="just"/>
            <a:r>
              <a:rPr lang="ru-RU" sz="2400" b="1" dirty="0" smtClean="0"/>
              <a:t>Найдите </a:t>
            </a:r>
            <a:r>
              <a:rPr lang="ru-RU" sz="2400" b="1" dirty="0"/>
              <a:t>ошибки и исправьте их. </a:t>
            </a:r>
            <a:endParaRPr lang="ru-RU" sz="2400" dirty="0"/>
          </a:p>
          <a:p>
            <a:pPr algn="just"/>
            <a:r>
              <a:rPr lang="ru-RU" sz="2400" dirty="0" err="1"/>
              <a:t>Конеч</a:t>
            </a:r>
            <a:r>
              <a:rPr lang="ru-RU" sz="2400" dirty="0"/>
              <a:t>  зимы. Ярко светит солнце. Дуют </a:t>
            </a:r>
            <a:r>
              <a:rPr lang="ru-RU" sz="2400" dirty="0" err="1"/>
              <a:t>холоные</a:t>
            </a:r>
            <a:r>
              <a:rPr lang="ru-RU" sz="2400" dirty="0"/>
              <a:t> ветры. </a:t>
            </a:r>
            <a:endParaRPr lang="ru-RU" sz="2400" dirty="0" smtClean="0"/>
          </a:p>
          <a:p>
            <a:pPr algn="just"/>
            <a:r>
              <a:rPr lang="ru-RU" sz="2400" dirty="0" smtClean="0"/>
              <a:t>Зима </a:t>
            </a:r>
            <a:r>
              <a:rPr lang="ru-RU" sz="2400" dirty="0"/>
              <a:t>не  торопится  уходит. А весна наступает с каждым днём </a:t>
            </a:r>
            <a:r>
              <a:rPr lang="ru-RU" sz="2400" dirty="0" smtClean="0"/>
              <a:t>всё </a:t>
            </a:r>
            <a:r>
              <a:rPr lang="ru-RU" sz="2400" dirty="0"/>
              <a:t>больше и больше. </a:t>
            </a:r>
            <a:r>
              <a:rPr lang="ru-RU" sz="2400" dirty="0" smtClean="0"/>
              <a:t>Вот-вот </a:t>
            </a:r>
            <a:r>
              <a:rPr lang="ru-RU" sz="2400" dirty="0"/>
              <a:t>застучит с крыш капель.  Побегут ручьи. Солнечные </a:t>
            </a:r>
            <a:r>
              <a:rPr lang="ru-RU" sz="2400" dirty="0" err="1"/>
              <a:t>лутчи</a:t>
            </a:r>
            <a:r>
              <a:rPr lang="ru-RU" sz="2400" dirty="0"/>
              <a:t> растопят </a:t>
            </a:r>
            <a:r>
              <a:rPr lang="ru-RU" sz="2400" dirty="0" smtClean="0"/>
              <a:t>большие </a:t>
            </a:r>
            <a:r>
              <a:rPr lang="ru-RU" sz="2400" dirty="0" err="1"/>
              <a:t>сугрбы</a:t>
            </a:r>
            <a:r>
              <a:rPr lang="ru-RU" sz="2400" dirty="0"/>
              <a:t> снега.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31" y="3356992"/>
            <a:ext cx="85133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класс</a:t>
            </a:r>
          </a:p>
          <a:p>
            <a:pPr lvl="0"/>
            <a:r>
              <a:rPr lang="ru-RU" sz="2400" b="1" dirty="0"/>
              <a:t>Найдите ошибки</a:t>
            </a:r>
            <a:endParaRPr lang="ru-RU" sz="2400" dirty="0"/>
          </a:p>
          <a:p>
            <a:r>
              <a:rPr lang="ru-RU" sz="2400" dirty="0"/>
              <a:t>Из тёплых краев летят </a:t>
            </a:r>
            <a:r>
              <a:rPr lang="ru-RU" sz="2400" dirty="0" err="1"/>
              <a:t>пцицы</a:t>
            </a:r>
            <a:r>
              <a:rPr lang="ru-RU" sz="2400" dirty="0"/>
              <a:t>. Весной у пернатых друзей много </a:t>
            </a:r>
            <a:r>
              <a:rPr lang="ru-RU" sz="2400" dirty="0" err="1"/>
              <a:t>хлпот</a:t>
            </a:r>
            <a:r>
              <a:rPr lang="ru-RU" sz="2400" dirty="0"/>
              <a:t>. Надо строить дома. На берёзах свили </a:t>
            </a:r>
            <a:r>
              <a:rPr lang="ru-RU" sz="2400" dirty="0" err="1"/>
              <a:t>гнозда</a:t>
            </a:r>
            <a:r>
              <a:rPr lang="ru-RU" sz="2400" dirty="0"/>
              <a:t> грачи. Скворушки живут в старых скворечниках. Их </a:t>
            </a:r>
            <a:r>
              <a:rPr lang="ru-RU" sz="2400" dirty="0" err="1"/>
              <a:t>дворци</a:t>
            </a:r>
            <a:r>
              <a:rPr lang="ru-RU" sz="2400" dirty="0"/>
              <a:t>  делают люди. Ласточка лепит гнездо под крышей сарая. Она носит </a:t>
            </a:r>
            <a:r>
              <a:rPr lang="ru-RU" sz="2400" dirty="0" err="1"/>
              <a:t>ветчки</a:t>
            </a:r>
            <a:r>
              <a:rPr lang="ru-RU" sz="2400" dirty="0"/>
              <a:t>, пушинки, глину. </a:t>
            </a:r>
          </a:p>
          <a:p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27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404664"/>
            <a:ext cx="5540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результатов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32380"/>
              </p:ext>
            </p:extLst>
          </p:nvPr>
        </p:nvGraphicFramePr>
        <p:xfrm>
          <a:off x="323528" y="1309143"/>
          <a:ext cx="8496944" cy="3560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8552"/>
                <a:gridCol w="4208392"/>
              </a:tblGrid>
              <a:tr h="7706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Найти ошибки в тексте</a:t>
                      </a:r>
                      <a:endParaRPr lang="ru-RU" dirty="0"/>
                    </a:p>
                  </a:txBody>
                  <a:tcPr/>
                </a:tc>
              </a:tr>
              <a:tr h="911393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1 класс</a:t>
                      </a:r>
                      <a:r>
                        <a:rPr lang="ru-RU" sz="3600" b="1" baseline="0" dirty="0" smtClean="0"/>
                        <a:t>    </a:t>
                      </a:r>
                      <a:r>
                        <a:rPr lang="ru-RU" sz="2400" b="1" dirty="0" smtClean="0"/>
                        <a:t>2015-2017</a:t>
                      </a:r>
                      <a:endParaRPr lang="ru-RU" sz="24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3,10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11393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1 класс</a:t>
                      </a:r>
                      <a:r>
                        <a:rPr lang="ru-RU" sz="3600" b="1" baseline="0" dirty="0" smtClean="0"/>
                        <a:t>    </a:t>
                      </a:r>
                      <a:r>
                        <a:rPr lang="ru-RU" sz="2400" b="1" dirty="0" smtClean="0"/>
                        <a:t>2016-2017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                        2,07</a:t>
                      </a:r>
                      <a:endParaRPr lang="ru-RU" sz="3600" b="1" dirty="0"/>
                    </a:p>
                  </a:txBody>
                  <a:tcPr/>
                </a:tc>
              </a:tr>
              <a:tr h="966629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2 класс</a:t>
                      </a:r>
                      <a:r>
                        <a:rPr lang="ru-RU" sz="3600" b="1" baseline="0" dirty="0" smtClean="0"/>
                        <a:t>   </a:t>
                      </a:r>
                      <a:r>
                        <a:rPr lang="ru-RU" sz="2400" b="1" dirty="0" smtClean="0"/>
                        <a:t>2016-2017</a:t>
                      </a:r>
                      <a:endParaRPr lang="ru-RU" sz="24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3,16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424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764704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Психолингвистический компонент процесса чтения – от зрительного восприятия к пониманию.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8131" y="2780928"/>
            <a:ext cx="85557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Когнитивные составляющие – познавательная деятельность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108" y="4077072"/>
            <a:ext cx="836354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800" b="1" dirty="0" smtClean="0"/>
              <a:t>Регуляторный компонент – самоконтроль, </a:t>
            </a:r>
          </a:p>
          <a:p>
            <a:r>
              <a:rPr lang="ru-RU" sz="2800" b="1" dirty="0" smtClean="0"/>
              <a:t>самопроверка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60939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335</TotalTime>
  <Words>684</Words>
  <Application>Microsoft Office PowerPoint</Application>
  <PresentationFormat>Экран (4:3)</PresentationFormat>
  <Paragraphs>109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NewsPrint</vt:lpstr>
      <vt:lpstr>Городской методический центр г. Казань  Городское методическое объединение учителей начальных классов </vt:lpstr>
      <vt:lpstr>1. Тема «Ключевые аспекты формирования информационной и читательской грамотности в начальной школе: актуальные проблемы, пути решения» </vt:lpstr>
      <vt:lpstr>Презентация PowerPoint</vt:lpstr>
      <vt:lpstr>Август 2016,  Городское методическое объединение учителей начальных классов,  заседание №1                Результаты экспресс-опроса  На вопрос «Ваши дети чаще выбирают книгу…» –  ответили 0% респондентов  </vt:lpstr>
      <vt:lpstr>Книга не выдерживает конкуренцию с гаджетом?</vt:lpstr>
      <vt:lpstr>Чтение теряет функциональную значимость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Городской методический центр г. Казань  Городское методическое объединение учителей начальных классов</dc:title>
  <dc:creator>пк</dc:creator>
  <cp:lastModifiedBy>пк</cp:lastModifiedBy>
  <cp:revision>24</cp:revision>
  <dcterms:created xsi:type="dcterms:W3CDTF">2016-08-18T05:47:46Z</dcterms:created>
  <dcterms:modified xsi:type="dcterms:W3CDTF">2017-03-22T19:42:47Z</dcterms:modified>
</cp:coreProperties>
</file>